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1"/>
            <a:ext cx="8610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Basics of Building an Online Marketing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763000" cy="53340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Centaur" pitchFamily="18" charset="0"/>
              </a:rPr>
              <a:t>Building a successful online marketing </a:t>
            </a:r>
            <a:r>
              <a:rPr lang="en-US" dirty="0" smtClean="0">
                <a:solidFill>
                  <a:schemeClr val="tx1"/>
                </a:solidFill>
                <a:latin typeface="Centaur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entaur" pitchFamily="18" charset="0"/>
              </a:rPr>
              <a:t>starts with a solid foundation. </a:t>
            </a:r>
            <a:endParaRPr lang="en-US" dirty="0" smtClean="0">
              <a:solidFill>
                <a:schemeClr val="tx1"/>
              </a:solidFill>
              <a:latin typeface="Centaur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Centaur" pitchFamily="18" charset="0"/>
              </a:rPr>
              <a:t>That </a:t>
            </a:r>
            <a:r>
              <a:rPr lang="en-US" dirty="0" smtClean="0">
                <a:solidFill>
                  <a:schemeClr val="tx1"/>
                </a:solidFill>
                <a:latin typeface="Centaur" pitchFamily="18" charset="0"/>
              </a:rPr>
              <a:t>foundation comes from understanding three basics of online marketing:</a:t>
            </a:r>
          </a:p>
          <a:p>
            <a:pPr lvl="0" algn="just"/>
            <a:r>
              <a:rPr lang="en-US" dirty="0" smtClean="0">
                <a:solidFill>
                  <a:schemeClr val="tx1"/>
                </a:solidFill>
                <a:latin typeface="Centaur" pitchFamily="18" charset="0"/>
              </a:rPr>
              <a:t>1. </a:t>
            </a:r>
            <a:r>
              <a:rPr lang="en-US" sz="4000" dirty="0" smtClean="0">
                <a:solidFill>
                  <a:srgbClr val="00B050"/>
                </a:solidFill>
                <a:latin typeface="Centaur" pitchFamily="18" charset="0"/>
              </a:rPr>
              <a:t>Search </a:t>
            </a:r>
            <a:r>
              <a:rPr lang="en-US" sz="4000" dirty="0" smtClean="0">
                <a:solidFill>
                  <a:srgbClr val="00B050"/>
                </a:solidFill>
                <a:latin typeface="Centaur" pitchFamily="18" charset="0"/>
              </a:rPr>
              <a:t>Engine Optimization</a:t>
            </a:r>
          </a:p>
          <a:p>
            <a:pPr lvl="0" algn="just"/>
            <a:r>
              <a:rPr lang="en-US" sz="4000" dirty="0" smtClean="0">
                <a:solidFill>
                  <a:schemeClr val="tx1"/>
                </a:solidFill>
                <a:latin typeface="Centaur" pitchFamily="18" charset="0"/>
              </a:rPr>
              <a:t>2. </a:t>
            </a:r>
            <a:r>
              <a:rPr lang="en-US" sz="4000" dirty="0" smtClean="0">
                <a:solidFill>
                  <a:srgbClr val="FF0000"/>
                </a:solidFill>
                <a:latin typeface="Centaur" pitchFamily="18" charset="0"/>
              </a:rPr>
              <a:t>Content </a:t>
            </a:r>
            <a:r>
              <a:rPr lang="en-US" sz="4000" dirty="0" smtClean="0">
                <a:solidFill>
                  <a:srgbClr val="FF0000"/>
                </a:solidFill>
                <a:latin typeface="Centaur" pitchFamily="18" charset="0"/>
              </a:rPr>
              <a:t>Marketing</a:t>
            </a:r>
          </a:p>
          <a:p>
            <a:pPr lvl="0" algn="just"/>
            <a:r>
              <a:rPr lang="en-US" sz="4000" dirty="0" smtClean="0">
                <a:solidFill>
                  <a:schemeClr val="tx1"/>
                </a:solidFill>
                <a:latin typeface="Centaur" pitchFamily="18" charset="0"/>
              </a:rPr>
              <a:t>3. </a:t>
            </a:r>
            <a:r>
              <a:rPr lang="en-US" sz="4000" dirty="0" smtClean="0">
                <a:solidFill>
                  <a:srgbClr val="C00000"/>
                </a:solidFill>
                <a:latin typeface="Centaur" pitchFamily="18" charset="0"/>
              </a:rPr>
              <a:t>Social </a:t>
            </a:r>
            <a:r>
              <a:rPr lang="en-US" sz="4000" dirty="0" smtClean="0">
                <a:solidFill>
                  <a:srgbClr val="C00000"/>
                </a:solidFill>
                <a:latin typeface="Centaur" pitchFamily="18" charset="0"/>
              </a:rPr>
              <a:t>Media Marketing</a:t>
            </a:r>
          </a:p>
          <a:p>
            <a:pPr algn="just"/>
            <a:endParaRPr lang="en-US" sz="4000" dirty="0">
              <a:solidFill>
                <a:schemeClr val="tx1"/>
              </a:solidFill>
              <a:latin typeface="Centaur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915400" cy="6705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>
                <a:solidFill>
                  <a:srgbClr val="00B0F0"/>
                </a:solidFill>
                <a:latin typeface="Centaur" pitchFamily="18" charset="0"/>
              </a:rPr>
              <a:t>Search Engine Optimization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Centaur" pitchFamily="18" charset="0"/>
              </a:rPr>
              <a:t>SEO </a:t>
            </a:r>
            <a:r>
              <a:rPr lang="en-US" dirty="0" smtClean="0">
                <a:latin typeface="Centaur" pitchFamily="18" charset="0"/>
              </a:rPr>
              <a:t>is used to create a site that the search engines will rank as one of the most relevant pages for a given term. </a:t>
            </a:r>
            <a:endParaRPr lang="en-US" dirty="0" smtClean="0">
              <a:latin typeface="Centaur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Centaur" pitchFamily="18" charset="0"/>
              </a:rPr>
              <a:t>The </a:t>
            </a:r>
            <a:r>
              <a:rPr lang="en-US" dirty="0" smtClean="0">
                <a:latin typeface="Centaur" pitchFamily="18" charset="0"/>
              </a:rPr>
              <a:t>fact is, 95 percent of searchers click on a page that appears on the first page results for Google, Yahoo! or </a:t>
            </a:r>
            <a:r>
              <a:rPr lang="en-US" dirty="0" smtClean="0">
                <a:latin typeface="Centaur" pitchFamily="18" charset="0"/>
              </a:rPr>
              <a:t>Bing</a:t>
            </a:r>
          </a:p>
          <a:p>
            <a:pPr>
              <a:buNone/>
            </a:pPr>
            <a:r>
              <a:rPr lang="en-US" dirty="0" smtClean="0">
                <a:latin typeface="Centaur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entaur" pitchFamily="18" charset="0"/>
              </a:rPr>
              <a:t>SEO should </a:t>
            </a:r>
            <a:r>
              <a:rPr lang="en-US" b="1" dirty="0" smtClean="0">
                <a:solidFill>
                  <a:srgbClr val="FF0000"/>
                </a:solidFill>
                <a:latin typeface="Centaur" pitchFamily="18" charset="0"/>
              </a:rPr>
              <a:t>include: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entaur" pitchFamily="18" charset="0"/>
              </a:rPr>
              <a:t>Relevant Keywords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entaur" pitchFamily="18" charset="0"/>
              </a:rPr>
              <a:t>Valuable </a:t>
            </a:r>
            <a:r>
              <a:rPr lang="en-US" dirty="0" smtClean="0">
                <a:latin typeface="Centaur" pitchFamily="18" charset="0"/>
              </a:rPr>
              <a:t>Content that is </a:t>
            </a:r>
            <a:r>
              <a:rPr lang="en-US" dirty="0" smtClean="0">
                <a:latin typeface="Centaur" pitchFamily="18" charset="0"/>
              </a:rPr>
              <a:t>Shared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entaur" pitchFamily="18" charset="0"/>
              </a:rPr>
              <a:t>A </a:t>
            </a:r>
            <a:r>
              <a:rPr lang="en-US" dirty="0" smtClean="0">
                <a:latin typeface="Centaur" pitchFamily="18" charset="0"/>
              </a:rPr>
              <a:t>Website that Loads </a:t>
            </a:r>
            <a:r>
              <a:rPr lang="en-US" dirty="0" smtClean="0">
                <a:latin typeface="Centaur" pitchFamily="18" charset="0"/>
              </a:rPr>
              <a:t>Quickly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entaur" pitchFamily="18" charset="0"/>
              </a:rPr>
              <a:t>Both </a:t>
            </a:r>
            <a:r>
              <a:rPr lang="en-US" dirty="0" smtClean="0">
                <a:latin typeface="Centaur" pitchFamily="18" charset="0"/>
              </a:rPr>
              <a:t>Images &amp; </a:t>
            </a:r>
            <a:r>
              <a:rPr lang="en-US" dirty="0" smtClean="0">
                <a:latin typeface="Centaur" pitchFamily="18" charset="0"/>
              </a:rPr>
              <a:t>Content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entaur" pitchFamily="18" charset="0"/>
              </a:rPr>
              <a:t>Back links </a:t>
            </a:r>
            <a:r>
              <a:rPr lang="en-US" dirty="0" smtClean="0">
                <a:latin typeface="Centaur" pitchFamily="18" charset="0"/>
              </a:rPr>
              <a:t>from Respected Websites</a:t>
            </a:r>
          </a:p>
          <a:p>
            <a:pPr algn="just">
              <a:buFont typeface="Wingdings" pitchFamily="2" charset="2"/>
              <a:buChar char="q"/>
            </a:pPr>
            <a:endParaRPr lang="en-US" dirty="0">
              <a:latin typeface="Centaur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Content Marketing</a:t>
            </a:r>
            <a:endParaRPr lang="en-US" dirty="0" smtClean="0">
              <a:solidFill>
                <a:srgbClr val="7030A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	</a:t>
            </a:r>
            <a:r>
              <a:rPr lang="en-US" dirty="0" smtClean="0">
                <a:latin typeface="Centaur" pitchFamily="18" charset="0"/>
              </a:rPr>
              <a:t>Content </a:t>
            </a:r>
            <a:r>
              <a:rPr lang="en-US" dirty="0" smtClean="0">
                <a:latin typeface="Centaur" pitchFamily="18" charset="0"/>
              </a:rPr>
              <a:t>marketing is important because it helps build your brand and inspire confidence in your company. </a:t>
            </a:r>
            <a:endParaRPr lang="en-US" dirty="0" smtClean="0">
              <a:latin typeface="Centaur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Centaur" pitchFamily="18" charset="0"/>
              </a:rPr>
              <a:t>In </a:t>
            </a:r>
            <a:r>
              <a:rPr lang="en-US" dirty="0" smtClean="0">
                <a:latin typeface="Centaur" pitchFamily="18" charset="0"/>
              </a:rPr>
              <a:t>fact, six out of ten consumers say that after reading a custom publication, they feel better about the company</a:t>
            </a:r>
            <a:r>
              <a:rPr lang="en-US" dirty="0" smtClean="0">
                <a:latin typeface="Centaur" pitchFamily="18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Centaur" pitchFamily="18" charset="0"/>
              </a:rPr>
              <a:t>Online content marketing has expanded the field to include blogs, training videos, podcasts, and even video </a:t>
            </a:r>
            <a:r>
              <a:rPr lang="en-US" dirty="0" smtClean="0">
                <a:latin typeface="Centaur" pitchFamily="18" charset="0"/>
              </a:rPr>
              <a:t>games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Centaur" pitchFamily="18" charset="0"/>
              </a:rPr>
              <a:t>content you put on your site might be the first impression a prospective client gets of your company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endParaRPr lang="en-US" dirty="0" smtClean="0">
              <a:latin typeface="Centaur" pitchFamily="18" charset="0"/>
            </a:endParaRPr>
          </a:p>
          <a:p>
            <a:pPr algn="just">
              <a:buNone/>
            </a:pPr>
            <a:endParaRPr lang="en-US" dirty="0">
              <a:latin typeface="Centaur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10600" cy="6477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Do’s in Content Marketing</a:t>
            </a:r>
          </a:p>
          <a:p>
            <a:r>
              <a:rPr lang="en-US" dirty="0" smtClean="0"/>
              <a:t>Simple</a:t>
            </a:r>
          </a:p>
          <a:p>
            <a:r>
              <a:rPr lang="en-US" dirty="0" smtClean="0"/>
              <a:t>Clear</a:t>
            </a:r>
          </a:p>
          <a:p>
            <a:r>
              <a:rPr lang="en-US" dirty="0" smtClean="0"/>
              <a:t>Authentic</a:t>
            </a:r>
          </a:p>
          <a:p>
            <a:r>
              <a:rPr lang="en-US" dirty="0" smtClean="0"/>
              <a:t>Faultless</a:t>
            </a:r>
          </a:p>
          <a:p>
            <a:r>
              <a:rPr lang="en-US" dirty="0" smtClean="0"/>
              <a:t>Reliable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Don’ts  in Content Marketing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content riddled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smtClean="0"/>
              <a:t>grammar and spelling errors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careless </a:t>
            </a:r>
            <a:r>
              <a:rPr lang="en-US" dirty="0" smtClean="0"/>
              <a:t>and unprofessional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pull away from content marketing </a:t>
            </a:r>
            <a:endParaRPr lang="en-US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763000" cy="65532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Social Media Marketing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 Social </a:t>
            </a:r>
            <a:r>
              <a:rPr lang="en-US" dirty="0" smtClean="0"/>
              <a:t>media is nothing more than a way to stay in touch with old friends.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But </a:t>
            </a:r>
            <a:r>
              <a:rPr lang="en-US" dirty="0" smtClean="0"/>
              <a:t>for businesses, social media is a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way to tie SEO and content marketing togethe</a:t>
            </a:r>
            <a:r>
              <a:rPr lang="en-US" dirty="0" smtClean="0"/>
              <a:t>r.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In order to make the most of a social media marketing strategy, you need to interact with your </a:t>
            </a:r>
            <a:r>
              <a:rPr lang="en-US" dirty="0" smtClean="0"/>
              <a:t>customers </a:t>
            </a:r>
            <a:r>
              <a:rPr lang="en-US" dirty="0" smtClean="0"/>
              <a:t>and create a true </a:t>
            </a:r>
            <a:r>
              <a:rPr lang="en-US" dirty="0" smtClean="0"/>
              <a:t>community.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Show </a:t>
            </a:r>
            <a:r>
              <a:rPr lang="en-US" dirty="0" smtClean="0"/>
              <a:t>that you are accessible by allowing people to ask questions, voice concerns, and even complain.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Electronics for Online Marketing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15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Centaur" pitchFamily="18" charset="0"/>
              </a:rPr>
              <a:t>(Of </a:t>
            </a:r>
            <a:r>
              <a:rPr lang="en-US" dirty="0" smtClean="0">
                <a:latin typeface="Centaur" pitchFamily="18" charset="0"/>
              </a:rPr>
              <a:t>a device) having or operating with components such as microchips and transistors that control and direct electric </a:t>
            </a:r>
            <a:endParaRPr lang="en-US" dirty="0" smtClean="0">
              <a:latin typeface="Centaur" pitchFamily="18" charset="0"/>
            </a:endParaRPr>
          </a:p>
          <a:p>
            <a:pPr marL="514350" indent="-514350" algn="just">
              <a:buAutoNum type="arabicPeriod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entaur" pitchFamily="18" charset="0"/>
              </a:rPr>
              <a:t>Computer</a:t>
            </a:r>
          </a:p>
          <a:p>
            <a:pPr marL="514350" indent="-514350" algn="just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entaur" pitchFamily="18" charset="0"/>
              </a:rPr>
              <a:t>An </a:t>
            </a:r>
            <a:r>
              <a:rPr lang="en-US" dirty="0" smtClean="0">
                <a:latin typeface="Centaur" pitchFamily="18" charset="0"/>
              </a:rPr>
              <a:t>electronic device which is capable of receiving information (data) in a particular form and of performing a sequence of operations in accordance with a predetermined but variable set of procedural instructions (program) to produce a result in the form of information or signals.</a:t>
            </a:r>
            <a:endParaRPr lang="en-US" dirty="0">
              <a:latin typeface="Centaur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248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Modem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modem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mo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dulator-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dem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odulator) is a network hardware device that modulates one or more carrier wave signals to encode digital information for transmission and demodulates signals to decode the transmitted information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7030A0"/>
                </a:solidFill>
              </a:rPr>
              <a:t>The </a:t>
            </a:r>
            <a:r>
              <a:rPr lang="en-US" dirty="0" smtClean="0">
                <a:solidFill>
                  <a:srgbClr val="7030A0"/>
                </a:solidFill>
              </a:rPr>
              <a:t>goal is to produce a signal that can be transmitted easily and decoded to reproduce the original digital data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876800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248400"/>
          </a:xfrm>
        </p:spPr>
        <p:txBody>
          <a:bodyPr/>
          <a:lstStyle/>
          <a:p>
            <a:pPr algn="just"/>
            <a:r>
              <a:rPr lang="en-US" dirty="0" smtClean="0">
                <a:latin typeface="Centaur" pitchFamily="18" charset="0"/>
              </a:rPr>
              <a:t>Wi-Fi is the name of a popular wireless networking technology that uses radio waves to provide wireless high-speed Internet and network connections.</a:t>
            </a:r>
            <a:endParaRPr lang="en-US" dirty="0">
              <a:latin typeface="Centaur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362200"/>
            <a:ext cx="7239000" cy="262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252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Basics of Building an Online Marketing</vt:lpstr>
      <vt:lpstr>Slide 2</vt:lpstr>
      <vt:lpstr>Slide 3</vt:lpstr>
      <vt:lpstr>Slide 4</vt:lpstr>
      <vt:lpstr>Slide 5</vt:lpstr>
      <vt:lpstr>Electronics for Online Marketing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Building an Online Marketing</dc:title>
  <dc:creator/>
  <cp:lastModifiedBy>staff</cp:lastModifiedBy>
  <cp:revision>14</cp:revision>
  <dcterms:created xsi:type="dcterms:W3CDTF">2006-08-16T00:00:00Z</dcterms:created>
  <dcterms:modified xsi:type="dcterms:W3CDTF">2015-12-14T10:34:41Z</dcterms:modified>
</cp:coreProperties>
</file>